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633E16-8381-41B4-B2B8-1D138256F490}" v="1" dt="2021-03-23T16:57:22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E1633E16-8381-41B4-B2B8-1D138256F490}"/>
    <pc:docChg chg="custSel modMainMaster">
      <pc:chgData name="Sally North" userId="52e2d7fe0a4c5456" providerId="LiveId" clId="{E1633E16-8381-41B4-B2B8-1D138256F490}" dt="2021-03-23T16:58:30.544" v="24" actId="20577"/>
      <pc:docMkLst>
        <pc:docMk/>
      </pc:docMkLst>
      <pc:sldMasterChg chg="addSp delSp modSp mod">
        <pc:chgData name="Sally North" userId="52e2d7fe0a4c5456" providerId="LiveId" clId="{E1633E16-8381-41B4-B2B8-1D138256F490}" dt="2021-03-23T16:58:30.544" v="24" actId="20577"/>
        <pc:sldMasterMkLst>
          <pc:docMk/>
          <pc:sldMasterMk cId="920178975" sldId="2147483648"/>
        </pc:sldMasterMkLst>
        <pc:spChg chg="del">
          <ac:chgData name="Sally North" userId="52e2d7fe0a4c5456" providerId="LiveId" clId="{E1633E16-8381-41B4-B2B8-1D138256F490}" dt="2021-03-23T16:57:20.341" v="0" actId="478"/>
          <ac:spMkLst>
            <pc:docMk/>
            <pc:sldMasterMk cId="920178975" sldId="2147483648"/>
            <ac:spMk id="2" creationId="{3950E0A5-5EE2-40B7-BA40-0A1B30C3710E}"/>
          </ac:spMkLst>
        </pc:spChg>
        <pc:spChg chg="del">
          <ac:chgData name="Sally North" userId="52e2d7fe0a4c5456" providerId="LiveId" clId="{E1633E16-8381-41B4-B2B8-1D138256F490}" dt="2021-03-23T16:57:20.341" v="0" actId="478"/>
          <ac:spMkLst>
            <pc:docMk/>
            <pc:sldMasterMk cId="920178975" sldId="2147483648"/>
            <ac:spMk id="3" creationId="{501AE813-752C-49A9-80BD-90BDE1CC5A86}"/>
          </ac:spMkLst>
        </pc:spChg>
        <pc:spChg chg="del">
          <ac:chgData name="Sally North" userId="52e2d7fe0a4c5456" providerId="LiveId" clId="{E1633E16-8381-41B4-B2B8-1D138256F490}" dt="2021-03-23T16:57:20.341" v="0" actId="478"/>
          <ac:spMkLst>
            <pc:docMk/>
            <pc:sldMasterMk cId="920178975" sldId="2147483648"/>
            <ac:spMk id="4" creationId="{8126F084-564D-41C7-BD47-8E344A37AFB9}"/>
          </ac:spMkLst>
        </pc:spChg>
        <pc:spChg chg="del">
          <ac:chgData name="Sally North" userId="52e2d7fe0a4c5456" providerId="LiveId" clId="{E1633E16-8381-41B4-B2B8-1D138256F490}" dt="2021-03-23T16:57:20.341" v="0" actId="478"/>
          <ac:spMkLst>
            <pc:docMk/>
            <pc:sldMasterMk cId="920178975" sldId="2147483648"/>
            <ac:spMk id="5" creationId="{CFF24F58-2AE2-4D1A-9703-5B0BAE6C051B}"/>
          </ac:spMkLst>
        </pc:spChg>
        <pc:spChg chg="del">
          <ac:chgData name="Sally North" userId="52e2d7fe0a4c5456" providerId="LiveId" clId="{E1633E16-8381-41B4-B2B8-1D138256F490}" dt="2021-03-23T16:57:20.341" v="0" actId="478"/>
          <ac:spMkLst>
            <pc:docMk/>
            <pc:sldMasterMk cId="920178975" sldId="2147483648"/>
            <ac:spMk id="6" creationId="{DD587FC5-D73A-4968-B0ED-AA0C3344ACAC}"/>
          </ac:spMkLst>
        </pc:spChg>
        <pc:spChg chg="add mod">
          <ac:chgData name="Sally North" userId="52e2d7fe0a4c5456" providerId="LiveId" clId="{E1633E16-8381-41B4-B2B8-1D138256F490}" dt="2021-03-23T16:58:30.544" v="24" actId="20577"/>
          <ac:spMkLst>
            <pc:docMk/>
            <pc:sldMasterMk cId="920178975" sldId="2147483648"/>
            <ac:spMk id="7" creationId="{8DAE462F-B25C-4C78-99EA-4F8E304B5945}"/>
          </ac:spMkLst>
        </pc:spChg>
        <pc:picChg chg="add mod">
          <ac:chgData name="Sally North" userId="52e2d7fe0a4c5456" providerId="LiveId" clId="{E1633E16-8381-41B4-B2B8-1D138256F490}" dt="2021-03-23T16:57:22.335" v="1"/>
          <ac:picMkLst>
            <pc:docMk/>
            <pc:sldMasterMk cId="920178975" sldId="2147483648"/>
            <ac:picMk id="8" creationId="{56C554C7-47CE-4D7C-B350-037325C35E5B}"/>
          </ac:picMkLst>
        </pc:picChg>
        <pc:picChg chg="add mod">
          <ac:chgData name="Sally North" userId="52e2d7fe0a4c5456" providerId="LiveId" clId="{E1633E16-8381-41B4-B2B8-1D138256F490}" dt="2021-03-23T16:57:22.335" v="1"/>
          <ac:picMkLst>
            <pc:docMk/>
            <pc:sldMasterMk cId="920178975" sldId="2147483648"/>
            <ac:picMk id="9" creationId="{A1773D0E-088A-4198-82B6-0EDFBFAA122C}"/>
          </ac:picMkLst>
        </pc:picChg>
        <pc:picChg chg="add mod">
          <ac:chgData name="Sally North" userId="52e2d7fe0a4c5456" providerId="LiveId" clId="{E1633E16-8381-41B4-B2B8-1D138256F490}" dt="2021-03-23T16:57:22.335" v="1"/>
          <ac:picMkLst>
            <pc:docMk/>
            <pc:sldMasterMk cId="920178975" sldId="2147483648"/>
            <ac:picMk id="10" creationId="{DC19AF79-85E6-4AE2-B1C1-D6CA11D528CA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32590-B04A-46C8-B499-02FB09A57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4FC19-FE88-4041-95EF-32927553A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E35C-9050-4324-9578-758A57F9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3969D-DDC4-4C42-AA8D-836267C84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E7338-D6BB-4A32-9C50-03AAD9A5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7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6E8AF-767F-4C7C-9E34-C23A35F4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0F196-2AD8-4538-B0BB-5A41909E4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4F601-C585-4316-B2EB-053ADBD5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4AF43-DEC1-431D-94CE-02253AAAC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77EA0-8C65-41CD-9FC2-6FCC0D8A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1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07CA7-5F1A-4368-9BAE-9B826F50B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06A14-36F1-4891-A1FC-A53B0F743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25D99-5901-4F3D-9584-869DD8AC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DDE04-DD9C-479E-96C7-7CD226F4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99A1A-4117-4243-B382-1517378C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3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98CDE-A357-4D17-B1F6-30C1873B2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CA81B-175E-4299-A996-35B63864A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2D92C-2D01-46B6-84AE-6A7D0459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C43E2-8B67-4641-8CAE-5EB07EEF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15675-B2E9-4F89-99E2-882FAA12A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6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43E1D-090D-4698-A65D-CA2EB22A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08CDE-108F-47D2-BBD5-DC5FE550F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B463F-81D3-4DF0-8829-0F0FE6C67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54CB6-C0B5-40D4-9AF1-2BB84D32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0F73D-D322-4D68-BB1B-28E120CD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3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E8E9-5268-46FE-9C72-2FB6EEE3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6AB20-0418-47FB-A215-A1FD06F16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40906-43E3-46AD-880F-922F9201A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A323F-CB6C-42C3-BB47-218D3084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123C7-3744-45B0-A3BC-9F149577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F13B9-766F-42E1-B3EE-5A78116B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42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E8648-4E97-4D61-81E7-DEF5C222B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A11C6-2413-4432-B3C5-A7961EE8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73477-2ADC-44F4-AA6F-416532427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B7ED81-CE42-4616-BC9F-909FFF714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07E85-8ADD-46CF-9CCE-286FFCCD0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2F592C-CDBB-447E-9C99-F0F5B1663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B81A11-6FFE-44CD-B333-3E3F68E6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FD8FEB-A134-426A-B27B-2A888595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6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2C7D-5919-4E0D-B974-F7173E9B6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27E079-991B-49E7-9EE7-95A05767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42369-6107-404A-B89E-5E34423A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0668BA-5465-4651-95B8-514A30A3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73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F6E6B-3E85-44D7-9E18-6E9D32B4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F8698-45DC-41F2-AFBE-C24DB52C2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00F75-5525-4176-B9D6-7F347BB60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9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421C0-6849-427F-9DA7-9EEE9112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22EA4-55EA-43D2-9310-E3BABF51B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30D5E-8B93-4B91-A875-C6BA4AD3A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AE9A0-741E-40A9-80DF-457E287E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C4964-0B41-4F55-9DFE-1874E26E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FA014-9989-4851-81CE-19204C29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44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1D8D-4BDA-4C36-A142-898C14596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9A2C85-ADDB-4959-BB69-8A4E4EA21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6F49E-4C80-4179-A5BB-C68CD2B65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FAF8E-1151-45F5-A235-3895DCAD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2E0041-EFAC-4F64-81DE-828DC9E596B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59841-5783-4F5B-9AB3-00A902FA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EA6AB-3C4C-4782-865E-541199BAA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8DB79A-3651-43C6-8B2C-556B149B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97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8DAE462F-B25C-4C78-99EA-4F8E304B5945}"/>
              </a:ext>
            </a:extLst>
          </p:cNvPr>
          <p:cNvSpPr txBox="1">
            <a:spLocks/>
          </p:cNvSpPr>
          <p:nvPr userDrawn="1"/>
        </p:nvSpPr>
        <p:spPr>
          <a:xfrm>
            <a:off x="901333" y="6311239"/>
            <a:ext cx="10571265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Goodfellow Publishers. All rights reserved 2021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C554C7-47CE-4D7C-B350-037325C35E5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8" y="5995851"/>
            <a:ext cx="810544" cy="763606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773D0E-088A-4198-82B6-0EDFBFAA122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668" y="5995851"/>
            <a:ext cx="810544" cy="763606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C19AF79-85E6-4AE2-B1C1-D6CA11D528C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055" y="189983"/>
            <a:ext cx="1149085" cy="15996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017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EFCC-72F3-4EB4-92AC-7BFD8D17F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future of events will be hybrid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3399B-2D00-4DF1-937D-F483AD7210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Tim Brown</a:t>
            </a:r>
          </a:p>
        </p:txBody>
      </p:sp>
    </p:spTree>
    <p:extLst>
      <p:ext uri="{BB962C8B-B14F-4D97-AF65-F5344CB8AC3E}">
        <p14:creationId xmlns:p14="http://schemas.microsoft.com/office/powerpoint/2010/main" val="63590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A4873-79DE-454E-BB58-72DC072F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Defining virtual and hybrid events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CBFC5-EB4A-4C60-947F-5500130E1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4" y="1535185"/>
            <a:ext cx="11190914" cy="4957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There are numerous definitions of what is meant by the term event but Dowson and Bassett (2018, p. 2) provide a succinct yet encompassing definition by outlining that an event is “a planned gathering with a purpose”. </a:t>
            </a:r>
          </a:p>
          <a:p>
            <a:pPr marL="0" indent="0">
              <a:buNone/>
            </a:pPr>
            <a:r>
              <a:rPr lang="en-US" sz="2000" dirty="0"/>
              <a:t>This definition can be attributed to any type of event, irrespective of size, scope, or scale, and can therefore align to both physical and virtual events. </a:t>
            </a:r>
          </a:p>
          <a:p>
            <a:pPr marL="0" indent="0">
              <a:buNone/>
            </a:pPr>
            <a:r>
              <a:rPr lang="en-US" sz="2000" b="1" dirty="0"/>
              <a:t>Virtual events </a:t>
            </a:r>
            <a:r>
              <a:rPr lang="en-US" sz="2000" dirty="0"/>
              <a:t>are defined as “events represented on the internet” (McLoughlin, 2014, p. 242), and are therefore an online gathering with a purpose, which create an effective online environment for people to engage with the event content and each other.</a:t>
            </a:r>
          </a:p>
          <a:p>
            <a:pPr marL="0" indent="0">
              <a:buNone/>
            </a:pPr>
            <a:r>
              <a:rPr lang="en-US" sz="2000" dirty="0"/>
              <a:t>A </a:t>
            </a:r>
            <a:r>
              <a:rPr lang="en-US" sz="2000" b="1" dirty="0"/>
              <a:t>hybrid event </a:t>
            </a:r>
            <a:r>
              <a:rPr lang="en-US" sz="2000" dirty="0"/>
              <a:t>“involves a mixture of physical events with elements of virtual events usually running simultaneously and with overlapping content and interactive elements” (Sox et al., 2017, p. 946). </a:t>
            </a:r>
          </a:p>
          <a:p>
            <a:pPr marL="0" indent="0">
              <a:buNone/>
            </a:pPr>
            <a:r>
              <a:rPr lang="en-US" sz="2000" dirty="0"/>
              <a:t>Technology is integral to the development and delivery of hybrid events which connects all participants digitally across multiple locations.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3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57823-6B43-4817-A123-9DFFD1471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15" y="654341"/>
            <a:ext cx="11060185" cy="55226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Hybrid events lie at the intersection of where live, in person events and virtual events overlap and this is portrayed in figure 1. </a:t>
            </a:r>
          </a:p>
          <a:p>
            <a:pPr marL="0" indent="0">
              <a:buNone/>
            </a:pPr>
            <a:r>
              <a:rPr lang="en-US" dirty="0"/>
              <a:t>Designing the event experience and building in interactivity and engagement via appropriate technological is critical to the audience, both virtual </a:t>
            </a:r>
            <a:r>
              <a:rPr lang="en-US" i="1" dirty="0"/>
              <a:t>and</a:t>
            </a:r>
            <a:r>
              <a:rPr lang="en-US" dirty="0"/>
              <a:t> in person.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1856A2-E607-4A35-AEF5-E1303AE59B92}"/>
              </a:ext>
            </a:extLst>
          </p:cNvPr>
          <p:cNvSpPr/>
          <p:nvPr/>
        </p:nvSpPr>
        <p:spPr>
          <a:xfrm>
            <a:off x="4297813" y="5473759"/>
            <a:ext cx="3421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Figure 1. Hybrid event intersection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C04797-C27B-437A-B913-3D9C704F5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836" y="2590101"/>
            <a:ext cx="4395597" cy="28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7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3992B9-B20C-4D0F-ABF0-A5F56C300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25" y="272447"/>
            <a:ext cx="11009851" cy="6017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virtual and hybrid event experience is demonstrated in figure 2. </a:t>
            </a:r>
          </a:p>
          <a:p>
            <a:pPr marL="0" indent="0">
              <a:buNone/>
            </a:pPr>
            <a:r>
              <a:rPr lang="en-US" sz="2000" dirty="0"/>
              <a:t>The three aspects of environment, interactions and immersion are all intrinsically linked to the overall event experience. </a:t>
            </a:r>
          </a:p>
          <a:p>
            <a:pPr marL="0" indent="0">
              <a:buNone/>
            </a:pPr>
            <a:r>
              <a:rPr lang="en-US" sz="2000" dirty="0"/>
              <a:t>The </a:t>
            </a:r>
            <a:r>
              <a:rPr lang="en-US" sz="2000" i="1" dirty="0"/>
              <a:t>environment</a:t>
            </a:r>
            <a:r>
              <a:rPr lang="en-US" sz="2000" dirty="0"/>
              <a:t> is both physical and virtual, and incorporates aspects such as music and audio, film, video and live stream, design, layout, and flow, which combined creates the event aesthetics.</a:t>
            </a:r>
          </a:p>
          <a:p>
            <a:pPr marL="0" indent="0">
              <a:buNone/>
            </a:pPr>
            <a:r>
              <a:rPr lang="en-US" sz="2000" dirty="0"/>
              <a:t>The quality of the environment design, therefore, will result in increased </a:t>
            </a:r>
            <a:r>
              <a:rPr lang="en-US" sz="2000" i="1" dirty="0"/>
              <a:t>interactivity</a:t>
            </a:r>
            <a:r>
              <a:rPr lang="en-US" sz="2000" dirty="0"/>
              <a:t> and </a:t>
            </a:r>
            <a:r>
              <a:rPr lang="en-US" sz="2000" i="1" dirty="0"/>
              <a:t>immersion</a:t>
            </a:r>
            <a:r>
              <a:rPr lang="en-US" sz="2000" dirty="0"/>
              <a:t> by participants, which is critical for the success of virtual and hybrid events.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CC6FEA-775E-49F4-877F-53AD0A212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452" y="2858770"/>
            <a:ext cx="5627096" cy="26337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B9E6E08-F088-434B-B8E7-ADF1063D5F36}"/>
              </a:ext>
            </a:extLst>
          </p:cNvPr>
          <p:cNvSpPr/>
          <p:nvPr/>
        </p:nvSpPr>
        <p:spPr>
          <a:xfrm>
            <a:off x="1395574" y="5610132"/>
            <a:ext cx="8875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2 - Virtual and hybrid event experiences (adapted from Antchak &amp; Ramsbottom, 2020).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37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44096-A67A-4A9E-A7E4-D4F6005EE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288"/>
            <a:ext cx="10515600" cy="1325563"/>
          </a:xfrm>
        </p:spPr>
        <p:txBody>
          <a:bodyPr>
            <a:noAutofit/>
          </a:bodyPr>
          <a:lstStyle/>
          <a:p>
            <a:r>
              <a:rPr lang="en-US" sz="2800" dirty="0"/>
              <a:t>The technological considerations (hardware and software) for virtual and hybrid events are outlined in the table below. </a:t>
            </a:r>
            <a:endParaRPr lang="en-GB" sz="28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02FDCD0-3577-4ECD-98A6-F768F3701E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029580"/>
              </p:ext>
            </p:extLst>
          </p:nvPr>
        </p:nvGraphicFramePr>
        <p:xfrm>
          <a:off x="3122102" y="1342239"/>
          <a:ext cx="5947795" cy="5463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2169">
                  <a:extLst>
                    <a:ext uri="{9D8B030D-6E8A-4147-A177-3AD203B41FA5}">
                      <a16:colId xmlns:a16="http://schemas.microsoft.com/office/drawing/2014/main" val="2382866582"/>
                    </a:ext>
                  </a:extLst>
                </a:gridCol>
                <a:gridCol w="1982813">
                  <a:extLst>
                    <a:ext uri="{9D8B030D-6E8A-4147-A177-3AD203B41FA5}">
                      <a16:colId xmlns:a16="http://schemas.microsoft.com/office/drawing/2014/main" val="3052230376"/>
                    </a:ext>
                  </a:extLst>
                </a:gridCol>
                <a:gridCol w="1982813">
                  <a:extLst>
                    <a:ext uri="{9D8B030D-6E8A-4147-A177-3AD203B41FA5}">
                      <a16:colId xmlns:a16="http://schemas.microsoft.com/office/drawing/2014/main" val="4014920377"/>
                    </a:ext>
                  </a:extLst>
                </a:gridCol>
              </a:tblGrid>
              <a:tr h="172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Technical Equipment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Virtual events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Hybrid events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3332050663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Visual – Cameras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One or two high definition video cameras (or a high-quality web camera).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At least two high definition video cameras.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2452019944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Visual - Lighting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Good quality natural light and positioning of speaker to this or small LED lighting.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LED lighting to full lighting rigs needed.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533456260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Audio – Microphones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A separate source plug in microphone to provide clear sound quality.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Multiple microphones (such a lapel mics and boom mics) to provide clear sound quality. 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3449950178"/>
                  </a:ext>
                </a:extLst>
              </a:tr>
              <a:tr h="352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Audio – Speakers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Separate sound source (such as a sound bar).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Medium to large PA system.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2116169667"/>
                  </a:ext>
                </a:extLst>
              </a:tr>
              <a:tr h="71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Computer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Either a PC or laptop with high processing speeds. One to two monitors.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Multiple PCs or laptops with high processing speeds. At least two monitors needed per PC or laptop.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3683075864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Broadband / Bandwidth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Reliable broadband and speed.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Ensure venue has an appropriate bandwidth and speed to support the broadcast.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2419172302"/>
                  </a:ext>
                </a:extLst>
              </a:tr>
              <a:tr h="352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Mixing desk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Small video mixing desk or video capture converter.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Medium to large video and sound mixing desk.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2146286070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Software (if required).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Supporting software for broadcasting – such as OBS Studio.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Supporting software for broadcasting – such as OBS Studio.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848283190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Streaming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Platform being utilized – such as Zoom, Teams, YouTube or private platform.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Platform being utilized – such as Zoom, Teams, YouTube or private platform.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1124204398"/>
                  </a:ext>
                </a:extLst>
              </a:tr>
              <a:tr h="532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Interactivity tools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Polling, chat functions, video, and audio interactions, social media linking.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Polling, chat functions, video, and audio interactions, social media linking.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65" marR="56365" marT="0" marB="0"/>
                </a:tc>
                <a:extLst>
                  <a:ext uri="{0D108BD9-81ED-4DB2-BD59-A6C34878D82A}">
                    <a16:rowId xmlns:a16="http://schemas.microsoft.com/office/drawing/2014/main" val="246056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11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0E49F-EF4B-419F-8B9B-27BA4CD60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84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Benefits and disbenefits of virtual and hybrid events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E54EB-2F66-4482-8303-24FC4CB0D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38" y="1447407"/>
            <a:ext cx="6204439" cy="497977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Benefits: </a:t>
            </a:r>
          </a:p>
          <a:p>
            <a:pPr marL="0" indent="0">
              <a:buNone/>
            </a:pPr>
            <a:r>
              <a:rPr lang="en-US" sz="2400" dirty="0"/>
              <a:t>• Lower costs </a:t>
            </a:r>
          </a:p>
          <a:p>
            <a:pPr marL="0" indent="0">
              <a:buNone/>
            </a:pPr>
            <a:r>
              <a:rPr lang="en-US" sz="2400" dirty="0"/>
              <a:t>• Ability to connect with a larger, global audience </a:t>
            </a:r>
          </a:p>
          <a:p>
            <a:pPr marL="0" indent="0">
              <a:buNone/>
            </a:pPr>
            <a:r>
              <a:rPr lang="en-US" sz="2400" dirty="0"/>
              <a:t>• More environmentally friendly:</a:t>
            </a:r>
          </a:p>
          <a:p>
            <a:pPr lvl="1"/>
            <a:r>
              <a:rPr lang="en-US" dirty="0"/>
              <a:t>Lower CO2 footprint </a:t>
            </a:r>
          </a:p>
          <a:p>
            <a:pPr lvl="1"/>
            <a:r>
              <a:rPr lang="en-US" dirty="0"/>
              <a:t>Less marketing collateral </a:t>
            </a:r>
          </a:p>
          <a:p>
            <a:pPr lvl="1"/>
            <a:r>
              <a:rPr lang="en-US" dirty="0"/>
              <a:t>Digital programmes and information </a:t>
            </a:r>
          </a:p>
          <a:p>
            <a:pPr lvl="1"/>
            <a:r>
              <a:rPr lang="en-US" dirty="0"/>
              <a:t>Less travel required </a:t>
            </a:r>
          </a:p>
          <a:p>
            <a:pPr marL="0" indent="0">
              <a:buNone/>
            </a:pPr>
            <a:r>
              <a:rPr lang="en-US" sz="2400" dirty="0"/>
              <a:t>• Ease of use for the technology </a:t>
            </a:r>
          </a:p>
          <a:p>
            <a:pPr marL="0" indent="0">
              <a:buNone/>
            </a:pPr>
            <a:r>
              <a:rPr lang="en-US" sz="2400" dirty="0"/>
              <a:t>• Increased familiarity with virtual technologies </a:t>
            </a:r>
          </a:p>
          <a:p>
            <a:pPr marL="0" indent="0">
              <a:buNone/>
            </a:pPr>
            <a:r>
              <a:rPr lang="en-US" sz="2400" dirty="0"/>
              <a:t>• Enhanced accessibility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CCAE25-E14C-4CA2-8BC8-1D591BB9E36F}"/>
              </a:ext>
            </a:extLst>
          </p:cNvPr>
          <p:cNvSpPr txBox="1">
            <a:spLocks/>
          </p:cNvSpPr>
          <p:nvPr/>
        </p:nvSpPr>
        <p:spPr>
          <a:xfrm>
            <a:off x="6919547" y="1447407"/>
            <a:ext cx="5181600" cy="49797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Disbenefits: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• Lack of audience engagement   (distractions, multitasking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• Zoom fatigue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• Issues with connectivity (broadband / </a:t>
            </a:r>
            <a:r>
              <a:rPr lang="en-US" sz="2400" dirty="0" err="1"/>
              <a:t>wifi</a:t>
            </a:r>
            <a:r>
              <a:rPr lang="en-US" sz="2400" dirty="0"/>
              <a:t> failure)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• Lack of social engagement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• Limited networking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8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13F7-42E6-4BA6-9576-DD869890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Potential future trends of virtual and hybrid events.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44657-D67B-4266-A24F-09D37EEC7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62" y="1610686"/>
            <a:ext cx="11157358" cy="4806892"/>
          </a:xfrm>
        </p:spPr>
        <p:txBody>
          <a:bodyPr>
            <a:normAutofit/>
          </a:bodyPr>
          <a:lstStyle/>
          <a:p>
            <a:r>
              <a:rPr lang="en-US" sz="2400" dirty="0"/>
              <a:t>A significant growth in hybrid events</a:t>
            </a:r>
            <a:endParaRPr lang="en-GB" sz="2400" dirty="0"/>
          </a:p>
          <a:p>
            <a:pPr lvl="0"/>
            <a:r>
              <a:rPr lang="en-US" sz="2400" dirty="0"/>
              <a:t>An increase in ephemeral content</a:t>
            </a:r>
            <a:endParaRPr lang="en-GB" sz="2400" dirty="0"/>
          </a:p>
          <a:p>
            <a:pPr lvl="0"/>
            <a:r>
              <a:rPr lang="en-US" sz="2400" dirty="0"/>
              <a:t>Enhanced gamification incorporated into virtual and hybrid events</a:t>
            </a:r>
            <a:endParaRPr lang="en-GB" sz="2400" dirty="0"/>
          </a:p>
          <a:p>
            <a:pPr lvl="0"/>
            <a:r>
              <a:rPr lang="en-US" sz="2400" dirty="0"/>
              <a:t>Increased use of augmented reality (AR) and virtual reality (VR) </a:t>
            </a:r>
          </a:p>
          <a:p>
            <a:pPr lvl="0"/>
            <a:r>
              <a:rPr lang="en-US" sz="2400" dirty="0"/>
              <a:t>Development of hybrid event ambassadors</a:t>
            </a:r>
            <a:endParaRPr lang="en-GB" sz="2400" dirty="0"/>
          </a:p>
          <a:p>
            <a:pPr lvl="0"/>
            <a:r>
              <a:rPr lang="en-US" sz="2400" dirty="0"/>
              <a:t>New training, techniques, and skills for developing / delivering virtual and hybrid events</a:t>
            </a:r>
            <a:endParaRPr lang="en-GB" sz="2400" dirty="0"/>
          </a:p>
          <a:p>
            <a:pPr lvl="0"/>
            <a:r>
              <a:rPr lang="en-US" sz="2400" dirty="0"/>
              <a:t>Greater investment in developing new platforms and applications for enhancing the consumer experience </a:t>
            </a:r>
          </a:p>
          <a:p>
            <a:pPr lvl="0"/>
            <a:r>
              <a:rPr lang="en-US" sz="2400" dirty="0"/>
              <a:t>A focus on improving event content 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732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8e8223c6-f010-434b-a678-6b526d6fe98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834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future of events will be hybrid</vt:lpstr>
      <vt:lpstr>Defining virtual and hybrid events </vt:lpstr>
      <vt:lpstr>PowerPoint Presentation</vt:lpstr>
      <vt:lpstr>PowerPoint Presentation</vt:lpstr>
      <vt:lpstr>The technological considerations (hardware and software) for virtual and hybrid events are outlined in the table below. </vt:lpstr>
      <vt:lpstr>Benefits and disbenefits of virtual and hybrid events</vt:lpstr>
      <vt:lpstr>Potential future trends of virtual and hybrid events.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 12</dc:creator>
  <cp:lastModifiedBy>Sally North</cp:lastModifiedBy>
  <cp:revision>5</cp:revision>
  <dcterms:created xsi:type="dcterms:W3CDTF">2021-01-08T10:33:42Z</dcterms:created>
  <dcterms:modified xsi:type="dcterms:W3CDTF">2021-03-23T16:58:51Z</dcterms:modified>
</cp:coreProperties>
</file>